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30" r:id="rId5"/>
    <p:sldId id="324" r:id="rId6"/>
    <p:sldId id="331" r:id="rId7"/>
    <p:sldId id="325" r:id="rId8"/>
    <p:sldId id="326" r:id="rId9"/>
    <p:sldId id="332" r:id="rId10"/>
    <p:sldId id="327" r:id="rId11"/>
    <p:sldId id="333"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onsolas" panose="020B0609020204030204" pitchFamily="49" charset="0"/>
      <p:regular r:id="rId27"/>
      <p:bold r:id="rId28"/>
      <p:italic r:id="rId29"/>
      <p:boldItalic r:id="rId30"/>
    </p:embeddedFont>
    <p:embeddedFont>
      <p:font typeface="Noto Sans" panose="020B0604020202020204" charset="0"/>
      <p:regular r:id="rId31"/>
      <p:bold r:id="rId32"/>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9591" autoAdjust="0"/>
  </p:normalViewPr>
  <p:slideViewPr>
    <p:cSldViewPr snapToGrid="0">
      <p:cViewPr varScale="1">
        <p:scale>
          <a:sx n="102" d="100"/>
          <a:sy n="102" d="100"/>
        </p:scale>
        <p:origin x="294" y="114"/>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vl="0" indent="0" algn="l" rtl="0">
              <a:lnSpc>
                <a:spcPct val="100000"/>
              </a:lnSpc>
              <a:spcBef>
                <a:spcPts val="0"/>
              </a:spcBef>
              <a:spcAft>
                <a:spcPts val="0"/>
              </a:spcAft>
              <a:buSzPts val="1400"/>
              <a:buNone/>
            </a:pPr>
            <a:r>
              <a:rPr lang="en-US" sz="2000" dirty="0"/>
              <a:t>For our analysis we compared the performance of these 3 models (Logistic Regression, Decision Tree, and Random Forest) to 4 metrics:</a:t>
            </a:r>
          </a:p>
          <a:p>
            <a:pPr marL="0" lvl="0" indent="0" algn="l" rtl="0">
              <a:lnSpc>
                <a:spcPct val="100000"/>
              </a:lnSpc>
              <a:spcBef>
                <a:spcPts val="0"/>
              </a:spcBef>
              <a:spcAft>
                <a:spcPts val="0"/>
              </a:spcAft>
              <a:buSzPts val="1400"/>
              <a:buNone/>
            </a:pPr>
            <a:endParaRPr lang="en-US" sz="2000" dirty="0"/>
          </a:p>
          <a:p>
            <a:pPr marL="0" lvl="0" indent="0" algn="l" rtl="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a:lnSpc>
                <a:spcPct val="100000"/>
              </a:lnSpc>
              <a:spcBef>
                <a:spcPts val="0"/>
              </a:spcBef>
              <a:spcAft>
                <a:spcPts val="0"/>
              </a:spcAft>
              <a:buSzPts val="1400"/>
              <a:buNone/>
            </a:pPr>
            <a:r>
              <a:rPr lang="en-US" sz="2000" dirty="0"/>
              <a:t>Accuracy –  How well the model make True predictions </a:t>
            </a:r>
          </a:p>
          <a:p>
            <a:pPr marL="0" lvl="0" indent="0" algn="l" rtl="0">
              <a:lnSpc>
                <a:spcPct val="100000"/>
              </a:lnSpc>
              <a:spcBef>
                <a:spcPts val="0"/>
              </a:spcBef>
              <a:spcAft>
                <a:spcPts val="0"/>
              </a:spcAft>
              <a:buSzPts val="1400"/>
              <a:buNone/>
            </a:pPr>
            <a:r>
              <a:rPr lang="en-US" sz="2000" dirty="0"/>
              <a:t>F1-Score -  How well the model make Negative predictions</a:t>
            </a:r>
          </a:p>
          <a:p>
            <a:pPr marL="0" lvl="0" indent="0" algn="l" rtl="0">
              <a:lnSpc>
                <a:spcPct val="100000"/>
              </a:lnSpc>
              <a:spcBef>
                <a:spcPts val="0"/>
              </a:spcBef>
              <a:spcAft>
                <a:spcPts val="0"/>
              </a:spcAft>
              <a:buSzPts val="1400"/>
              <a:buNone/>
            </a:pPr>
            <a:r>
              <a:rPr lang="en-US" sz="2000" dirty="0"/>
              <a:t>Sensitivity - The test of confirming True Positives. </a:t>
            </a:r>
          </a:p>
          <a:p>
            <a:pPr marL="0" lvl="0" indent="0" algn="l" rtl="0">
              <a:lnSpc>
                <a:spcPct val="100000"/>
              </a:lnSpc>
              <a:spcBef>
                <a:spcPts val="0"/>
              </a:spcBef>
              <a:spcAft>
                <a:spcPts val="0"/>
              </a:spcAft>
              <a:buSzPts val="1400"/>
              <a:buNone/>
            </a:pPr>
            <a:r>
              <a:rPr lang="en-US" sz="2000" dirty="0"/>
              <a:t>Specificity – The test of confirming True Negatives</a:t>
            </a:r>
          </a:p>
          <a:p>
            <a:pPr marL="0" lvl="0" indent="0" algn="l" rtl="0">
              <a:lnSpc>
                <a:spcPct val="100000"/>
              </a:lnSpc>
              <a:spcBef>
                <a:spcPts val="0"/>
              </a:spcBef>
              <a:spcAft>
                <a:spcPts val="0"/>
              </a:spcAft>
              <a:buSzPts val="1400"/>
              <a:buNone/>
            </a:pPr>
            <a:endParaRPr lang="en-US" sz="2000" dirty="0"/>
          </a:p>
          <a:p>
            <a:pPr marL="0" lvl="0" indent="0" algn="l" rtl="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a:lnSpc>
                <a:spcPct val="100000"/>
              </a:lnSpc>
              <a:spcBef>
                <a:spcPts val="0"/>
              </a:spcBef>
              <a:spcAft>
                <a:spcPts val="0"/>
              </a:spcAft>
              <a:buSzPts val="1400"/>
              <a:buNone/>
            </a:pPr>
            <a:endParaRPr lang="en-US" sz="2000" dirty="0"/>
          </a:p>
          <a:p>
            <a:pPr marL="0" marR="0" lvl="0" indent="0" algn="l" defTabSz="995690" rtl="0" eaLnBrk="1" fontAlgn="auto" latinLnBrk="1"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a:lnSpc>
                <a:spcPct val="100000"/>
              </a:lnSpc>
              <a:spcBef>
                <a:spcPts val="0"/>
              </a:spcBef>
              <a:spcAft>
                <a:spcPts val="0"/>
              </a:spcAft>
              <a:buSzPts val="1400"/>
              <a:buNone/>
            </a:pPr>
            <a:r>
              <a:rPr lang="en-US" sz="2000" dirty="0"/>
              <a:t>Accuracy (71.9% vs 72.8%) and F1 scores (74.7% vs 74.1%). Separate was much more noticeable for </a:t>
            </a:r>
          </a:p>
          <a:p>
            <a:pPr marL="0" lvl="0" indent="0" algn="l" rtl="0">
              <a:lnSpc>
                <a:spcPct val="100000"/>
              </a:lnSpc>
              <a:spcBef>
                <a:spcPts val="0"/>
              </a:spcBef>
              <a:spcAft>
                <a:spcPts val="0"/>
              </a:spcAft>
              <a:buSzPts val="1400"/>
              <a:buNone/>
            </a:pPr>
            <a:endParaRPr lang="en-US" sz="2000" dirty="0"/>
          </a:p>
          <a:p>
            <a:pPr marL="0" marR="0" lvl="0" indent="0" algn="l" defTabSz="995690" rtl="0" eaLnBrk="1" fontAlgn="auto" latinLnBrk="1"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a:lnSpc>
                <a:spcPct val="100000"/>
              </a:lnSpc>
              <a:spcBef>
                <a:spcPts val="0"/>
              </a:spcBef>
              <a:spcAft>
                <a:spcPts val="0"/>
              </a:spcAft>
              <a:buSzPts val="1400"/>
              <a:buNone/>
            </a:pPr>
            <a:r>
              <a:rPr lang="en-US" sz="2000" dirty="0"/>
              <a:t>Sensitivity (61.9% vs 69%) and Specificity (81.7% vs 76.6%).  </a:t>
            </a:r>
          </a:p>
          <a:p>
            <a:pPr marL="0" lvl="0" indent="0" algn="l" rtl="0">
              <a:lnSpc>
                <a:spcPct val="100000"/>
              </a:lnSpc>
              <a:spcBef>
                <a:spcPts val="0"/>
              </a:spcBef>
              <a:spcAft>
                <a:spcPts val="0"/>
              </a:spcAft>
              <a:buSzPts val="1400"/>
              <a:buNone/>
            </a:pPr>
            <a:endParaRPr lang="en-US" sz="2000" dirty="0"/>
          </a:p>
          <a:p>
            <a:pPr marL="0" lvl="0" indent="0" algn="l" rtl="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04 – Feature Importance]</a:t>
            </a:r>
            <a:endParaRPr lang="en-US" sz="2000" dirty="0"/>
          </a:p>
          <a:p>
            <a:pPr marL="0" lvl="0" indent="0" algn="l" rtl="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a:t>
            </a:r>
            <a:r>
              <a:rPr lang="en-US" sz="2000" b="0" i="0" u="none" strike="noStrike" cap="none" dirty="0" err="1">
                <a:solidFill>
                  <a:schemeClr val="dk1"/>
                </a:solidFill>
                <a:latin typeface="Arial"/>
                <a:ea typeface="Arial"/>
                <a:cs typeface="Arial"/>
                <a:sym typeface="Arial"/>
              </a:rPr>
              <a:t>favoured</a:t>
            </a:r>
            <a:r>
              <a:rPr lang="en-US" sz="2000" b="0" i="0" u="none" strike="noStrike" cap="none" dirty="0">
                <a:solidFill>
                  <a:schemeClr val="dk1"/>
                </a:solidFill>
                <a:latin typeface="Arial"/>
                <a:ea typeface="Arial"/>
                <a:cs typeface="Arial"/>
                <a:sym typeface="Arial"/>
              </a:rPr>
              <a:t> models (center and right) each model have 3 features in common in the top 5 (PLUS_MINUS, SEASON_YEAR, FG3_PCT). The features (PLUS_MINUS, FG3_PCT) easier to assess as these are features to show a difference in scores but we will need to better understand if </a:t>
            </a:r>
            <a:r>
              <a:rPr lang="en-US" sz="1800" b="0" i="0" u="none" strike="noStrike" cap="none" dirty="0">
                <a:solidFill>
                  <a:schemeClr val="dk1"/>
                </a:solidFill>
                <a:latin typeface="Arial"/>
                <a:ea typeface="Arial"/>
                <a:cs typeface="Arial"/>
                <a:sym typeface="Arial"/>
              </a:rPr>
              <a:t>SEASON_YEAR is an acceptable feature to keep.</a:t>
            </a:r>
            <a:endParaRPr lang="en-US" sz="1800" dirty="0"/>
          </a:p>
          <a:p>
            <a:pPr marL="0" lvl="0" indent="0" algn="l" rtl="0">
              <a:lnSpc>
                <a:spcPct val="100000"/>
              </a:lnSpc>
              <a:spcBef>
                <a:spcPts val="0"/>
              </a:spcBef>
              <a:spcAft>
                <a:spcPts val="0"/>
              </a:spcAft>
              <a:buSzPts val="1400"/>
              <a:buNone/>
            </a:pPr>
            <a:endParaRPr lang="en-US" sz="1800" dirty="0"/>
          </a:p>
          <a:p>
            <a:pPr marL="0" lvl="0" indent="0" algn="l" rtl="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a:lnSpc>
                <a:spcPct val="100000"/>
              </a:lnSpc>
              <a:spcBef>
                <a:spcPts val="0"/>
              </a:spcBef>
              <a:spcAft>
                <a:spcPts val="0"/>
              </a:spcAft>
              <a:buSzPts val="1400"/>
              <a:buFont typeface="Arial"/>
              <a:buNone/>
            </a:pPr>
            <a:endParaRPr lang="en-US" sz="2000" dirty="0"/>
          </a:p>
          <a:p>
            <a:pPr marL="228600" lvl="0" indent="-139700" algn="l" rtl="0">
              <a:lnSpc>
                <a:spcPct val="100000"/>
              </a:lnSpc>
              <a:spcBef>
                <a:spcPts val="0"/>
              </a:spcBef>
              <a:spcAft>
                <a:spcPts val="0"/>
              </a:spcAft>
              <a:buSzPts val="1400"/>
              <a:buFont typeface="Arial"/>
              <a:buNone/>
            </a:pPr>
            <a:endParaRPr lang="en-US" sz="2000" dirty="0"/>
          </a:p>
          <a:p>
            <a:pPr marL="228600" lvl="0" indent="-139700" algn="l" rtl="0">
              <a:lnSpc>
                <a:spcPct val="100000"/>
              </a:lnSpc>
              <a:spcBef>
                <a:spcPts val="0"/>
              </a:spcBef>
              <a:spcAft>
                <a:spcPts val="0"/>
              </a:spcAft>
              <a:buSzPts val="1400"/>
              <a:buFont typeface="Arial"/>
              <a:buNone/>
            </a:pPr>
            <a:endParaRPr lang="en-US" sz="2000" dirty="0"/>
          </a:p>
          <a:p>
            <a:pPr marL="228600" lvl="0" indent="-139700" algn="l" rtl="0">
              <a:lnSpc>
                <a:spcPct val="100000"/>
              </a:lnSpc>
              <a:spcBef>
                <a:spcPts val="0"/>
              </a:spcBef>
              <a:spcAft>
                <a:spcPts val="0"/>
              </a:spcAft>
              <a:buSzPts val="1400"/>
              <a:buFont typeface="Arial"/>
              <a:buNone/>
            </a:pPr>
            <a:endParaRPr lang="en-US" sz="2000" dirty="0"/>
          </a:p>
          <a:p>
            <a:pPr marL="0" lvl="0" indent="0" algn="l" rtl="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SLIDE] </a:t>
            </a: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 This chart shows the wins for each year for Toronto raptors.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at two objectives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2000" dirty="0">
                <a:effectLst/>
                <a:latin typeface="Arial" panose="020B0604020202020204" pitchFamily="34" charset="0"/>
                <a:ea typeface="Calibri" panose="020F0502020204030204" pitchFamily="34" charset="0"/>
                <a:cs typeface="Times New Roman" panose="02020603050405020304" pitchFamily="18" charset="0"/>
              </a:rPr>
              <a:t> endpoint fetches player statistics for each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There are more than 22000 games in this dataset consisting of more than 450k </a:t>
            </a:r>
            <a:r>
              <a:rPr lang="en-US" altLang="ko-KR" sz="2000" i="1" kern="1200" dirty="0">
                <a:solidFill>
                  <a:schemeClr val="tx1"/>
                </a:solidFill>
                <a:latin typeface="+mn-lt"/>
                <a:ea typeface="+mn-ea"/>
                <a:cs typeface="+mn-cs"/>
              </a:rPr>
              <a:t>rows. We are using and 36 features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datasource</a:t>
            </a:r>
            <a:r>
              <a:rPr lang="en-US" sz="2000" dirty="0">
                <a:effectLst/>
                <a:latin typeface="Arial" panose="020B0604020202020204" pitchFamily="34" charset="0"/>
                <a:ea typeface="Calibri" panose="020F0502020204030204" pitchFamily="34" charset="0"/>
                <a:cs typeface="Times New Roman" panose="02020603050405020304" pitchFamily="18" charset="0"/>
              </a:rPr>
              <a:t> for the analysis.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err="1">
                <a:solidFill>
                  <a:srgbClr val="2D2E2D"/>
                </a:solidFill>
              </a:rPr>
              <a:t>PlayByPlay</a:t>
            </a:r>
            <a:r>
              <a:rPr lang="en-US" sz="1400" b="0" dirty="0">
                <a:solidFill>
                  <a:srgbClr val="2D2E2D"/>
                </a:solidFill>
              </a:rPr>
              <a:t> gets all activities for a game, we fetched stats for all games of the first dataset. This took some time since it’s a lot of API requests with some wait in-between.</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This dataset can reference the main table by GAME_ID.</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NBA webservice does not provide the salary data. We ended up using additional means of data collection.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Historical salary data was drawn from ESPN website and the future salary data from </a:t>
            </a:r>
            <a:r>
              <a:rPr lang="en-US" sz="1400" b="0" dirty="0" err="1">
                <a:solidFill>
                  <a:srgbClr val="2D2E2D"/>
                </a:solidFill>
              </a:rPr>
              <a:t>HoopsHype</a:t>
            </a:r>
            <a:r>
              <a:rPr lang="en-US" sz="1400" b="0" dirty="0">
                <a:solidFill>
                  <a:srgbClr val="2D2E2D"/>
                </a:solidFill>
              </a:rPr>
              <a:t> website. These were obtained using web scraping in python using web scraping library. These contain data for current 489 NBA players</a:t>
            </a: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14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2000" dirty="0"/>
          </a:p>
          <a:p>
            <a:pPr marL="0" lvl="0" indent="0" algn="l" rtl="0">
              <a:lnSpc>
                <a:spcPct val="100000"/>
              </a:lnSpc>
              <a:spcBef>
                <a:spcPts val="0"/>
              </a:spcBef>
              <a:spcAft>
                <a:spcPts val="0"/>
              </a:spcAft>
              <a:buSzPts val="1400"/>
              <a:buNone/>
            </a:pPr>
            <a:endParaRPr lang="en-US" sz="2000" dirty="0"/>
          </a:p>
          <a:p>
            <a:endParaRPr lang="en-CA" sz="2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deliverable completion at the end of each phase: The duration for each phase was based on these dates and we would work backwards to determine the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dataset subject which was passed along to the group as we all became more familiar with the data. We created documents (reference, meeting minutes)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a:lnSpc>
                <a:spcPct val="100000"/>
              </a:lnSpc>
              <a:spcBef>
                <a:spcPts val="0"/>
              </a:spcBef>
              <a:spcAft>
                <a:spcPts val="0"/>
              </a:spcAft>
              <a:buSzPts val="1400"/>
              <a:buNone/>
            </a:pPr>
            <a:endParaRPr lang="en-US" sz="1050" dirty="0"/>
          </a:p>
          <a:p>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altLang="ko-KR" sz="1400" b="0" i="0" dirty="0">
                <a:latin typeface="+mj-lt"/>
              </a:rPr>
              <a:t>In order to understand the player and team performance, we first analyze the Player Game Log Data. We have data for each player in each game. There are more than 400M records. </a:t>
            </a:r>
            <a:r>
              <a:rPr lang="en-US" altLang="ko-KR" sz="1400" b="0" i="0" kern="1200" dirty="0">
                <a:solidFill>
                  <a:schemeClr val="tx1"/>
                </a:solidFill>
                <a:latin typeface="+mj-lt"/>
                <a:ea typeface="+mn-ea"/>
                <a:cs typeface="+mn-cs"/>
              </a:rPr>
              <a:t>We consider </a:t>
            </a:r>
            <a:r>
              <a:rPr lang="en-US" sz="1400" b="0" i="0" kern="1200" dirty="0">
                <a:solidFill>
                  <a:schemeClr val="tx1"/>
                </a:solidFill>
                <a:latin typeface="+mj-lt"/>
                <a:ea typeface="+mn-ea"/>
                <a:cs typeface="+mn-cs"/>
              </a:rPr>
              <a:t>Toronto Raptors as a reference to assess other leagues.</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try to find out the most efficient players for Toronto Raptors in the season 2019-20.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high grade indicates the recent season. Some players may have contracts with Raptors for only one season, we will see one color on the stack bar.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a:t>
            </a:r>
            <a:r>
              <a:rPr lang="en-US" sz="1400">
                <a:solidFill>
                  <a:srgbClr val="2D2E2D"/>
                </a:solidFill>
              </a:rPr>
              <a:t>Kyle scored </a:t>
            </a:r>
            <a:r>
              <a:rPr lang="en-US" sz="1400" dirty="0">
                <a:solidFill>
                  <a:srgbClr val="2D2E2D"/>
                </a:solidFill>
              </a:rPr>
              <a:t>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the Preliminary Results</a:t>
            </a:r>
            <a:r>
              <a:rPr lang="en-US" sz="2400" baseline="0" dirty="0"/>
              <a:t> before any tuning is applied.</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for a redundant feature (player name).  </a:t>
            </a:r>
          </a:p>
          <a:p>
            <a:pPr marL="0"/>
            <a:endParaRPr lang="en-US" sz="1400" b="0" i="0" u="none" strike="noStrike" cap="none" dirty="0">
              <a:solidFill>
                <a:schemeClr val="dk1"/>
              </a:solidFill>
              <a:effectLst/>
              <a:latin typeface="Arial"/>
              <a:ea typeface="Arial"/>
              <a:cs typeface="Arial"/>
              <a:sym typeface="Arial"/>
            </a:endParaRPr>
          </a:p>
          <a:p>
            <a:pPr marL="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Next, we looked transforming the data by </a:t>
            </a:r>
          </a:p>
          <a:p>
            <a:pPr marL="285750"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Enhancing the data (adding in feature to separate data by season)</a:t>
            </a:r>
          </a:p>
          <a:p>
            <a:pPr marL="285750"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Changing categorical features to use numerical values by manual replacement or </a:t>
            </a:r>
            <a:r>
              <a:rPr lang="en-US" sz="1400" b="0" i="0" u="none" strike="noStrike" cap="none" dirty="0" err="1">
                <a:solidFill>
                  <a:schemeClr val="dk1"/>
                </a:solidFill>
                <a:effectLst/>
                <a:latin typeface="Arial"/>
                <a:ea typeface="Arial"/>
                <a:cs typeface="Arial"/>
                <a:sym typeface="Arial"/>
              </a:rPr>
              <a:t>labelencoding</a:t>
            </a:r>
            <a:r>
              <a:rPr lang="en-US" sz="1400" b="0" i="0" u="none" strike="noStrike" cap="none" dirty="0">
                <a:solidFill>
                  <a:schemeClr val="dk1"/>
                </a:solidFill>
                <a:effectLst/>
                <a:latin typeface="Arial"/>
                <a:ea typeface="Arial"/>
                <a:cs typeface="Arial"/>
                <a:sym typeface="Arial"/>
              </a:rPr>
              <a:t>.</a:t>
            </a:r>
          </a:p>
          <a:p>
            <a:pPr marL="285750"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Dropped irrelevant features to reduce the amount of data</a:t>
            </a:r>
          </a:p>
          <a:p>
            <a:pPr marL="783595" lvl="1"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a:endParaRPr lang="en-US" sz="1400" b="0" i="0" u="none" strike="noStrike" cap="none" dirty="0">
              <a:solidFill>
                <a:schemeClr val="dk1"/>
              </a:solidFill>
              <a:effectLst/>
              <a:latin typeface="Arial"/>
              <a:ea typeface="Arial"/>
              <a:cs typeface="Arial"/>
              <a:sym typeface="Arial"/>
            </a:endParaRPr>
          </a:p>
          <a:p>
            <a:pPr marL="0"/>
            <a:r>
              <a:rPr lang="en-US" sz="1400" b="1" i="0" u="none" strike="noStrike" cap="none" dirty="0">
                <a:solidFill>
                  <a:schemeClr val="dk1"/>
                </a:solidFill>
                <a:effectLst/>
                <a:latin typeface="Arial"/>
                <a:ea typeface="Arial"/>
                <a:cs typeface="Arial"/>
                <a:sym typeface="Arial"/>
              </a:rPr>
              <a:t>[NEXT 03 – Correlation matrix]  </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Next, we further wanted to see the correlation between features on the target feature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 Here we line up our 25 features on the XY axis to determine how closely related each of these features are to each other where a dark red or 1 value represents a direct correlation and a light red or white is 0 for no relation. </a:t>
            </a:r>
          </a:p>
          <a:p>
            <a:pPr marL="0"/>
            <a:r>
              <a:rPr lang="en-US" sz="1400" dirty="0"/>
              <a:t>​</a:t>
            </a:r>
          </a:p>
          <a:p>
            <a:pPr marL="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a:endParaRPr lang="en-US" sz="1400" b="0" i="0" u="none" strike="noStrike" cap="none" dirty="0">
              <a:solidFill>
                <a:schemeClr val="dk1"/>
              </a:solidFill>
              <a:effectLst/>
              <a:latin typeface="Arial"/>
              <a:ea typeface="Arial"/>
              <a:cs typeface="Arial"/>
              <a:sym typeface="Arial"/>
            </a:endParaRPr>
          </a:p>
          <a:p>
            <a:pPr marL="0"/>
            <a:endParaRPr lang="en-US" sz="1400" b="0" i="0" u="none" strike="noStrike" cap="none" dirty="0">
              <a:solidFill>
                <a:schemeClr val="dk1"/>
              </a:solidFill>
              <a:effectLst/>
              <a:latin typeface="Arial"/>
              <a:ea typeface="Arial"/>
              <a:cs typeface="Arial"/>
              <a:sym typeface="Arial"/>
            </a:endParaRPr>
          </a:p>
          <a:p>
            <a:pPr marL="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4"/>
          <a:stretch>
            <a:fillRect/>
          </a:stretch>
        </p:blipFill>
        <p:spPr>
          <a:xfrm>
            <a:off x="2864538" y="2301610"/>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900"/>
            <a:ext cx="5601767" cy="1048533"/>
            <a:chOff x="6265213" y="2008684"/>
            <a:chExt cx="4510513" cy="1355909"/>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465065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err="1"/>
              <a:t>Enchancing</a:t>
            </a:r>
            <a:endParaRPr lang="en-US" altLang="ko-KR" sz="2400" dirty="0"/>
          </a:p>
          <a:p>
            <a:pPr lvl="1">
              <a:buFont typeface="Arial" panose="020B0604020202020204" pitchFamily="34" charset="0"/>
              <a:buChar char="•"/>
            </a:pPr>
            <a:r>
              <a:rPr lang="en-US" altLang="ko-KR" sz="2400" dirty="0"/>
              <a:t>Label encoding</a:t>
            </a:r>
          </a:p>
          <a:p>
            <a:pPr lvl="1">
              <a:buFont typeface="Arial" panose="020B0604020202020204" pitchFamily="34" charset="0"/>
              <a:buChar char="•"/>
            </a:pPr>
            <a:r>
              <a:rPr lang="en-US" altLang="ko-KR" sz="2400" dirty="0"/>
              <a:t>Reduction</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17040"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12940</TotalTime>
  <Words>2921</Words>
  <Application>Microsoft Office PowerPoint</Application>
  <PresentationFormat>Custom</PresentationFormat>
  <Paragraphs>329</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맑은 고딕</vt:lpstr>
      <vt:lpstr>Calibri Light</vt:lpstr>
      <vt:lpstr>굴림체</vt:lpstr>
      <vt:lpstr>Arial</vt:lpstr>
      <vt:lpstr>Consolas</vt:lpstr>
      <vt:lpstr>Noto Sans</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PowerPoint Presentation</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184</cp:revision>
  <dcterms:created xsi:type="dcterms:W3CDTF">2010-02-01T08:03:16Z</dcterms:created>
  <dcterms:modified xsi:type="dcterms:W3CDTF">2021-03-23T06:46:07Z</dcterms:modified>
  <cp:category>www.slidemembers.com</cp:category>
</cp:coreProperties>
</file>